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9"/>
  </p:notesMasterIdLst>
  <p:handoutMasterIdLst>
    <p:handoutMasterId r:id="rId20"/>
  </p:handoutMasterIdLst>
  <p:sldIdLst>
    <p:sldId id="314" r:id="rId5"/>
    <p:sldId id="326" r:id="rId6"/>
    <p:sldId id="315" r:id="rId7"/>
    <p:sldId id="333" r:id="rId8"/>
    <p:sldId id="338" r:id="rId9"/>
    <p:sldId id="318" r:id="rId10"/>
    <p:sldId id="329" r:id="rId11"/>
    <p:sldId id="330" r:id="rId12"/>
    <p:sldId id="327" r:id="rId13"/>
    <p:sldId id="332" r:id="rId14"/>
    <p:sldId id="334" r:id="rId15"/>
    <p:sldId id="335" r:id="rId16"/>
    <p:sldId id="336" r:id="rId17"/>
    <p:sldId id="3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5388" autoAdjust="0"/>
  </p:normalViewPr>
  <p:slideViewPr>
    <p:cSldViewPr snapToGrid="0">
      <p:cViewPr varScale="1">
        <p:scale>
          <a:sx n="74" d="100"/>
          <a:sy n="74" d="100"/>
        </p:scale>
        <p:origin x="534" y="7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6/29/2024</a:t>
            </a:fld>
            <a:endParaRPr lang="en-US" dirty="0"/>
          </a:p>
        </p:txBody>
      </p:sp>
      <p:sp>
        <p:nvSpPr>
          <p:cNvPr id="4" name="Footer Placeholder 3">
            <a:extLst>
              <a:ext uri="{FF2B5EF4-FFF2-40B4-BE49-F238E27FC236}">
                <a16:creationId xmlns:a16="http://schemas.microsoft.com/office/drawing/2014/main" xmlns=""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6/29/2024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E447DE4-B5D1-998D-E9C2-75757BDEB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887138C9-153F-A2D1-9866-360A72158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C109A7E3-536E-766F-5E71-97F8E1BEE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30FA7AB2-2EB5-5F7A-E11A-6CA3ACB70908}"/>
              </a:ext>
            </a:extLst>
          </p:cNvPr>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842144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261D873-7910-6529-E531-0DF265576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A6E5D5A8-6A06-F8D8-113C-3D9E8A3AD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1E348F43-49DE-782F-A2F8-D339E12C55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5F6D3FF4-CFC4-32E3-9154-50A861C9D727}"/>
              </a:ext>
            </a:extLst>
          </p:cNvPr>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91470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901E71C-2D91-1856-CC19-C73397E0A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648314B0-0DED-06F7-65BD-EDFBF1B097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D8804BBE-FF86-10A2-A8E3-97347B0C06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4331256A-4B6A-279E-FD10-C2AD8D830408}"/>
              </a:ext>
            </a:extLst>
          </p:cNvPr>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77213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AF5F2BA-3BF7-8E92-84DA-986F1806C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176AF1C0-8A02-538D-00E1-1B6DA43DB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36C5FCB8-5AEB-80CA-2A76-AA1C300280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4A28CB54-CF79-B84F-7568-BD9F8CBFD7BA}"/>
              </a:ext>
            </a:extLst>
          </p:cNvPr>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875794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AE3004B-5BE1-2F82-1B7D-C39EBD165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B5DA884E-5392-61D8-B497-1BD572224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8680095D-9C52-3768-B35C-61842B674A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3AF29B71-2BFE-6AE9-874B-89A863375531}"/>
              </a:ext>
            </a:extLst>
          </p:cNvPr>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980027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64DB90A-98A9-7CD2-5B9A-A579162CC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88DA1096-3AFA-67E6-518A-123D241DD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6AE8C559-0C84-D990-47E1-D138A1657D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8A80439D-C96B-F61E-95C8-0C82A663C446}"/>
              </a:ext>
            </a:extLst>
          </p:cNvPr>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55258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5F93C8F-C891-6BE1-6583-6798AE0017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AD2C1AA2-1B64-8417-70A6-5094D8D68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B3B50297-C30F-668F-22C9-F0673495B5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xmlns="" id="{E85F3EE7-6DDD-6786-832D-42B3E2B0B084}"/>
              </a:ext>
            </a:extLst>
          </p:cNvPr>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15912078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xmlns="" id="{96B97173-A601-1D66-1651-4FE0D76A0BC7}"/>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BE5D17C7-3503-7305-8191-20863B738898}"/>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xmlns="" id="{C76E1AE6-3E01-1CBD-CAEC-11056D00ADE5}"/>
              </a:ext>
              <a:ext uri="{C183D7F6-B498-43B3-948B-1728B52AA6E4}">
                <adec:decorative xmlns:adec="http://schemas.microsoft.com/office/drawing/2017/decorative" xmlns=""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xmlns="" id="{90E28F03-2149-7C50-779B-6A2D8D789AF5}"/>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xmlns=""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xmlns=""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xmlns=""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xmlns=""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13A42171-0D82-07BF-4667-498861CC2AFB}"/>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xmlns="" id="{13C71A0D-EE6D-54C4-71DE-04BE28558058}"/>
              </a:ext>
              <a:ext uri="{C183D7F6-B498-43B3-948B-1728B52AA6E4}">
                <adec:decorative xmlns:adec="http://schemas.microsoft.com/office/drawing/2017/decorative" xmlns="" val="1"/>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xmlns=""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xmlns=""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xmlns=""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xmlns=""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15CC9A46-E0E7-B31D-3E27-6F4303A45A96}"/>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xmlns=""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xmlns=""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xmlns=""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xmlns=""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xmlns="" id="{C805DE67-EFB0-F6F3-6C08-2FE90284C31C}"/>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xmlns="" id="{0DFB311A-EAAD-7656-C753-E8C739948535}"/>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xmlns="" id="{1612F0DE-D367-10BB-1F71-60AA6527CAD4}"/>
              </a:ext>
              <a:ext uri="{C183D7F6-B498-43B3-948B-1728B52AA6E4}">
                <adec:decorative xmlns:adec="http://schemas.microsoft.com/office/drawing/2017/decorative" xmlns="" val="1"/>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xmlns=""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xmlns=""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xmlns=""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B5DE041D-A3BF-94FF-029C-719D4DADA215}"/>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xmlns=""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xmlns=""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2B74EE53-DB22-C27E-074F-A7129585FEA6}"/>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xmlns=""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xmlns=""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xmlns=""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04C9F686-E069-3B60-9625-01EE6A41D75D}"/>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xmlns="" id="{6D7227F9-50F9-820B-69B7-924C02120466}"/>
              </a:ext>
              <a:ext uri="{C183D7F6-B498-43B3-948B-1728B52AA6E4}">
                <adec:decorative xmlns:adec="http://schemas.microsoft.com/office/drawing/2017/decorative" xmlns="" val="1"/>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xmlns=""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xmlns=""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xmlns=""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4589277D-BC14-E7E0-5822-5575F563E1C7}"/>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xmlns=""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xmlns=""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xmlns=""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D6E20435-B9A5-359D-133D-5D3EED409CD5}"/>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xmlns="" id="{7B99CAE4-AA9B-52BA-7DE8-8245CE705D35}"/>
              </a:ext>
              <a:ext uri="{C183D7F6-B498-43B3-948B-1728B52AA6E4}">
                <adec:decorative xmlns:adec="http://schemas.microsoft.com/office/drawing/2017/decorative" xmlns="" val="1"/>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xmlns=""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xmlns=""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xmlns=""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xmlns=""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A783FA55-EF1D-66CF-8FD5-29086D71E62F}"/>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xmlns="" id="{542CEFED-8DE0-0155-A5B6-A44051A6D034}"/>
              </a:ext>
              <a:ext uri="{C183D7F6-B498-43B3-948B-1728B52AA6E4}">
                <adec:decorative xmlns:adec="http://schemas.microsoft.com/office/drawing/2017/decorative" xmlns="" val="1"/>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xmlns=""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xmlns=""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xmlns=""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xmlns=""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48DBD2A1-633E-7A22-751B-5CEFCA93F20C}"/>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xmlns=""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xmlns=""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xmlns=""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xmlns=""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xmlns=""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xmlns=""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440D96-BFFB-05BD-30ED-0352500CD058}"/>
              </a:ext>
            </a:extLst>
          </p:cNvPr>
          <p:cNvSpPr>
            <a:spLocks noGrp="1"/>
          </p:cNvSpPr>
          <p:nvPr>
            <p:ph type="title"/>
          </p:nvPr>
        </p:nvSpPr>
        <p:spPr>
          <a:xfrm>
            <a:off x="6096000" y="2773681"/>
            <a:ext cx="5674360" cy="3200400"/>
          </a:xfrm>
        </p:spPr>
        <p:txBody>
          <a:bodyPr/>
          <a:lstStyle/>
          <a:p>
            <a:r>
              <a:rPr lang="en-US" dirty="0">
                <a:latin typeface="Arial" panose="020B0604020202020204" pitchFamily="34" charset="0"/>
                <a:cs typeface="Arial" panose="020B0604020202020204" pitchFamily="34" charset="0"/>
              </a:rPr>
              <a:t>Bank Analysis </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B5FCB83-8D91-E89F-D55C-0B0521EAC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79317BB-EBCF-C596-714F-17B749B2A2AA}"/>
              </a:ext>
            </a:extLst>
          </p:cNvPr>
          <p:cNvSpPr>
            <a:spLocks noGrp="1"/>
          </p:cNvSpPr>
          <p:nvPr>
            <p:ph type="title"/>
          </p:nvPr>
        </p:nvSpPr>
        <p:spPr>
          <a:xfrm>
            <a:off x="914399" y="365125"/>
            <a:ext cx="8675915" cy="745218"/>
          </a:xfrm>
        </p:spPr>
        <p:txBody>
          <a:bodyPr>
            <a:normAutofit fontScale="90000"/>
          </a:bodyPr>
          <a:lstStyle/>
          <a:p>
            <a:r>
              <a:rPr lang="en-IN" dirty="0">
                <a:latin typeface="Arial" panose="020B0604020202020204" pitchFamily="34" charset="0"/>
                <a:cs typeface="Arial" panose="020B0604020202020204" pitchFamily="34" charset="0"/>
              </a:rPr>
              <a:t>5.Home ownership Vs last payment date stats</a:t>
            </a:r>
          </a:p>
        </p:txBody>
      </p:sp>
      <p:sp>
        <p:nvSpPr>
          <p:cNvPr id="3" name="Content Placeholder 2">
            <a:extLst>
              <a:ext uri="{FF2B5EF4-FFF2-40B4-BE49-F238E27FC236}">
                <a16:creationId xmlns:a16="http://schemas.microsoft.com/office/drawing/2014/main" xmlns="" id="{1333081E-17B0-45FB-DAFF-8D5EA1EFB48E}"/>
              </a:ext>
            </a:extLst>
          </p:cNvPr>
          <p:cNvSpPr>
            <a:spLocks noGrp="1"/>
          </p:cNvSpPr>
          <p:nvPr>
            <p:ph sz="quarter" idx="10"/>
          </p:nvPr>
        </p:nvSpPr>
        <p:spPr>
          <a:xfrm>
            <a:off x="1076533" y="3861137"/>
            <a:ext cx="9651338" cy="2193834"/>
          </a:xfrm>
        </p:spPr>
        <p:txBody>
          <a:bodyPr>
            <a:normAutofit fontScale="92500"/>
          </a:bodyPr>
          <a:lstStyle/>
          <a:p>
            <a:pPr marL="0" indent="0">
              <a:spcBef>
                <a:spcPts val="0"/>
              </a:spcBef>
              <a:spcAft>
                <a:spcPts val="1200"/>
              </a:spcAft>
              <a:buNone/>
            </a:pPr>
            <a:r>
              <a:rPr lang="en-GB" b="1" i="0" dirty="0">
                <a:solidFill>
                  <a:srgbClr val="0D0D0D"/>
                </a:solidFill>
                <a:effectLst/>
                <a:latin typeface="Söhne"/>
              </a:rPr>
              <a:t>Observation: </a:t>
            </a:r>
            <a:r>
              <a:rPr lang="en-GB" b="0" i="0" dirty="0">
                <a:solidFill>
                  <a:srgbClr val="0D0D0D"/>
                </a:solidFill>
                <a:effectLst/>
                <a:latin typeface="Söhne"/>
              </a:rPr>
              <a:t>The sum of IDs for 'OTHER' category homeownership started trending upwards in 2009, showing a significant rise of 230.13% over three years. </a:t>
            </a:r>
          </a:p>
          <a:p>
            <a:pPr marL="0" indent="0">
              <a:spcBef>
                <a:spcPts val="0"/>
              </a:spcBef>
              <a:spcAft>
                <a:spcPts val="1200"/>
              </a:spcAft>
              <a:buNone/>
            </a:pPr>
            <a:r>
              <a:rPr lang="en-GB" b="1" i="0" dirty="0">
                <a:solidFill>
                  <a:srgbClr val="0D0D0D"/>
                </a:solidFill>
                <a:effectLst/>
                <a:latin typeface="Söhne"/>
              </a:rPr>
              <a:t>Suggestion: </a:t>
            </a:r>
            <a:r>
              <a:rPr lang="en-GB" b="0" i="0" dirty="0">
                <a:solidFill>
                  <a:srgbClr val="0D0D0D"/>
                </a:solidFill>
                <a:effectLst/>
                <a:latin typeface="Söhne"/>
              </a:rPr>
              <a:t>Investigate the factors contributing to the increasing trend in 'OTHER' category homeownership starting from 2009. Evaluate market conditions, demographic shifts, or changes in homeownership preferences driving this trend. Consider tailoring marketing strategies or product offerings to cater to the evolving needs of 'OTHER' category homeowners to capitalize on this growing market segment.</a:t>
            </a:r>
            <a:endParaRPr lang="en-US" sz="2000" b="1" cap="none"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xmlns="" id="{BFB944A9-DC5A-208C-F179-73F373FA931B}"/>
              </a:ext>
            </a:extLst>
          </p:cNvPr>
          <p:cNvSpPr>
            <a:spLocks noGrp="1"/>
          </p:cNvSpPr>
          <p:nvPr>
            <p:ph type="sldNum" sz="quarter" idx="4"/>
          </p:nvPr>
        </p:nvSpPr>
        <p:spPr/>
        <p:txBody>
          <a:bodyPr/>
          <a:lstStyle/>
          <a:p>
            <a:fld id="{B5CEABB6-07DC-46E8-9B57-56EC44A396E5}" type="slidenum">
              <a:rPr lang="en-US" smtClean="0"/>
              <a:pPr/>
              <a:t>10</a:t>
            </a:fld>
            <a:endParaRPr lang="en-US" dirty="0"/>
          </a:p>
        </p:txBody>
      </p:sp>
      <p:pic>
        <p:nvPicPr>
          <p:cNvPr id="6" name="Picture 5">
            <a:extLst>
              <a:ext uri="{FF2B5EF4-FFF2-40B4-BE49-F238E27FC236}">
                <a16:creationId xmlns:a16="http://schemas.microsoft.com/office/drawing/2014/main" xmlns="" id="{15883C4C-35A4-FBE6-AFFF-DF642CB2C991}"/>
              </a:ext>
            </a:extLst>
          </p:cNvPr>
          <p:cNvPicPr>
            <a:picLocks noChangeAspect="1"/>
          </p:cNvPicPr>
          <p:nvPr/>
        </p:nvPicPr>
        <p:blipFill>
          <a:blip r:embed="rId3"/>
          <a:stretch>
            <a:fillRect/>
          </a:stretch>
        </p:blipFill>
        <p:spPr>
          <a:xfrm>
            <a:off x="3625269" y="1110343"/>
            <a:ext cx="3700490" cy="2414605"/>
          </a:xfrm>
          <a:prstGeom prst="rect">
            <a:avLst/>
          </a:prstGeom>
        </p:spPr>
      </p:pic>
    </p:spTree>
    <p:extLst>
      <p:ext uri="{BB962C8B-B14F-4D97-AF65-F5344CB8AC3E}">
        <p14:creationId xmlns:p14="http://schemas.microsoft.com/office/powerpoint/2010/main" val="36150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AF1175A-FDE7-DDF2-950C-624BCB295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B644692-5831-8DF4-8D1F-ED2EAF963871}"/>
              </a:ext>
            </a:extLst>
          </p:cNvPr>
          <p:cNvSpPr>
            <a:spLocks noGrp="1"/>
          </p:cNvSpPr>
          <p:nvPr>
            <p:ph type="title"/>
          </p:nvPr>
        </p:nvSpPr>
        <p:spPr>
          <a:xfrm>
            <a:off x="914399" y="365125"/>
            <a:ext cx="7273637" cy="745218"/>
          </a:xfrm>
        </p:spPr>
        <p:txBody>
          <a:bodyPr>
            <a:normAutofit/>
          </a:bodyPr>
          <a:lstStyle/>
          <a:p>
            <a:r>
              <a:rPr lang="en-US" dirty="0">
                <a:latin typeface="Arial" panose="020B0604020202020204" pitchFamily="34" charset="0"/>
                <a:cs typeface="Arial" panose="020B0604020202020204" pitchFamily="34" charset="0"/>
              </a:rPr>
              <a:t>Excel dashboard</a:t>
            </a:r>
            <a:endParaRPr lang="en-IN"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xmlns="" id="{446C80BE-14E5-1FDF-B868-B69FE1832579}"/>
              </a:ext>
            </a:extLst>
          </p:cNvPr>
          <p:cNvPicPr>
            <a:picLocks noGrp="1" noChangeAspect="1"/>
          </p:cNvPicPr>
          <p:nvPr>
            <p:ph sz="quarter" idx="10"/>
          </p:nvPr>
        </p:nvPicPr>
        <p:blipFill>
          <a:blip r:embed="rId3"/>
          <a:stretch>
            <a:fillRect/>
          </a:stretch>
        </p:blipFill>
        <p:spPr>
          <a:xfrm>
            <a:off x="1050471" y="1222828"/>
            <a:ext cx="8763000" cy="4769757"/>
          </a:xfrm>
        </p:spPr>
      </p:pic>
      <p:sp>
        <p:nvSpPr>
          <p:cNvPr id="4" name="Slide Number Placeholder 3">
            <a:extLst>
              <a:ext uri="{FF2B5EF4-FFF2-40B4-BE49-F238E27FC236}">
                <a16:creationId xmlns:a16="http://schemas.microsoft.com/office/drawing/2014/main" xmlns="" id="{A2D6ED16-3053-EA3A-D5BB-D765458FE5EF}"/>
              </a:ext>
            </a:extLst>
          </p:cNvPr>
          <p:cNvSpPr>
            <a:spLocks noGrp="1"/>
          </p:cNvSpPr>
          <p:nvPr>
            <p:ph type="sldNum" sz="quarter" idx="4"/>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401904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A1B96B1-100F-6835-90F9-BF3D04B99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4D5295C-9D3A-9C11-24AF-0D738518C69A}"/>
              </a:ext>
            </a:extLst>
          </p:cNvPr>
          <p:cNvSpPr>
            <a:spLocks noGrp="1"/>
          </p:cNvSpPr>
          <p:nvPr>
            <p:ph type="title"/>
          </p:nvPr>
        </p:nvSpPr>
        <p:spPr>
          <a:xfrm>
            <a:off x="914399" y="365125"/>
            <a:ext cx="7273637" cy="745218"/>
          </a:xfrm>
        </p:spPr>
        <p:txBody>
          <a:bodyPr>
            <a:normAutofit/>
          </a:bodyPr>
          <a:lstStyle/>
          <a:p>
            <a:r>
              <a:rPr lang="en-US" dirty="0" err="1">
                <a:latin typeface="Arial" panose="020B0604020202020204" pitchFamily="34" charset="0"/>
                <a:cs typeface="Arial" panose="020B0604020202020204" pitchFamily="34" charset="0"/>
              </a:rPr>
              <a:t>powerbi</a:t>
            </a:r>
            <a:r>
              <a:rPr lang="en-US" dirty="0">
                <a:latin typeface="Arial" panose="020B0604020202020204" pitchFamily="34" charset="0"/>
                <a:cs typeface="Arial" panose="020B0604020202020204" pitchFamily="34" charset="0"/>
              </a:rPr>
              <a:t> dashboard</a:t>
            </a:r>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xmlns="" id="{D10216D4-5FF3-2D87-E938-D4738E0EE4BC}"/>
              </a:ext>
            </a:extLst>
          </p:cNvPr>
          <p:cNvSpPr>
            <a:spLocks noGrp="1"/>
          </p:cNvSpPr>
          <p:nvPr>
            <p:ph type="sldNum" sz="quarter" idx="4"/>
          </p:nvPr>
        </p:nvSpPr>
        <p:spPr/>
        <p:txBody>
          <a:bodyPr/>
          <a:lstStyle/>
          <a:p>
            <a:fld id="{B5CEABB6-07DC-46E8-9B57-56EC44A396E5}" type="slidenum">
              <a:rPr lang="en-US" smtClean="0"/>
              <a:pPr/>
              <a:t>12</a:t>
            </a:fld>
            <a:endParaRPr lang="en-US" dirty="0"/>
          </a:p>
        </p:txBody>
      </p:sp>
      <p:pic>
        <p:nvPicPr>
          <p:cNvPr id="8" name="Content Placeholder 7">
            <a:extLst>
              <a:ext uri="{FF2B5EF4-FFF2-40B4-BE49-F238E27FC236}">
                <a16:creationId xmlns:a16="http://schemas.microsoft.com/office/drawing/2014/main" xmlns="" id="{625D9337-287D-029B-D5B6-82B9E5E37507}"/>
              </a:ext>
            </a:extLst>
          </p:cNvPr>
          <p:cNvPicPr>
            <a:picLocks noGrp="1" noChangeAspect="1"/>
          </p:cNvPicPr>
          <p:nvPr>
            <p:ph sz="quarter" idx="10"/>
          </p:nvPr>
        </p:nvPicPr>
        <p:blipFill>
          <a:blip r:embed="rId3"/>
          <a:stretch>
            <a:fillRect/>
          </a:stretch>
        </p:blipFill>
        <p:spPr>
          <a:xfrm>
            <a:off x="876299" y="1386065"/>
            <a:ext cx="8937173" cy="4416019"/>
          </a:xfrm>
        </p:spPr>
      </p:pic>
    </p:spTree>
    <p:extLst>
      <p:ext uri="{BB962C8B-B14F-4D97-AF65-F5344CB8AC3E}">
        <p14:creationId xmlns:p14="http://schemas.microsoft.com/office/powerpoint/2010/main" val="405662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8029BA2-E7B8-4695-A807-B317213A4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52E0A2C2-CC90-58F0-867C-A3FC3003F2C4}"/>
              </a:ext>
            </a:extLst>
          </p:cNvPr>
          <p:cNvSpPr>
            <a:spLocks noGrp="1"/>
          </p:cNvSpPr>
          <p:nvPr>
            <p:ph type="title"/>
          </p:nvPr>
        </p:nvSpPr>
        <p:spPr>
          <a:xfrm>
            <a:off x="914399" y="365125"/>
            <a:ext cx="7273637" cy="745218"/>
          </a:xfrm>
        </p:spPr>
        <p:txBody>
          <a:bodyPr>
            <a:normAutofit/>
          </a:bodyPr>
          <a:lstStyle/>
          <a:p>
            <a:r>
              <a:rPr lang="en-US" dirty="0">
                <a:latin typeface="Arial" panose="020B0604020202020204" pitchFamily="34" charset="0"/>
                <a:cs typeface="Arial" panose="020B0604020202020204" pitchFamily="34" charset="0"/>
              </a:rPr>
              <a:t>Tableau dashboard</a:t>
            </a:r>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xmlns="" id="{C0D87367-F3C5-2F1C-11AD-CCB4A89B7099}"/>
              </a:ext>
            </a:extLst>
          </p:cNvPr>
          <p:cNvSpPr>
            <a:spLocks noGrp="1"/>
          </p:cNvSpPr>
          <p:nvPr>
            <p:ph type="sldNum" sz="quarter" idx="4"/>
          </p:nvPr>
        </p:nvSpPr>
        <p:spPr/>
        <p:txBody>
          <a:bodyPr/>
          <a:lstStyle/>
          <a:p>
            <a:fld id="{B5CEABB6-07DC-46E8-9B57-56EC44A396E5}" type="slidenum">
              <a:rPr lang="en-US" smtClean="0"/>
              <a:pPr/>
              <a:t>13</a:t>
            </a:fld>
            <a:endParaRPr lang="en-US" dirty="0"/>
          </a:p>
        </p:txBody>
      </p:sp>
      <p:pic>
        <p:nvPicPr>
          <p:cNvPr id="7" name="Content Placeholder 6">
            <a:extLst>
              <a:ext uri="{FF2B5EF4-FFF2-40B4-BE49-F238E27FC236}">
                <a16:creationId xmlns:a16="http://schemas.microsoft.com/office/drawing/2014/main" xmlns="" id="{5FC107C3-5B4B-8AA2-CB59-C5F8374AFEE0}"/>
              </a:ext>
            </a:extLst>
          </p:cNvPr>
          <p:cNvPicPr>
            <a:picLocks noGrp="1" noChangeAspect="1"/>
          </p:cNvPicPr>
          <p:nvPr>
            <p:ph sz="quarter" idx="10"/>
          </p:nvPr>
        </p:nvPicPr>
        <p:blipFill>
          <a:blip r:embed="rId3"/>
          <a:stretch>
            <a:fillRect/>
          </a:stretch>
        </p:blipFill>
        <p:spPr>
          <a:xfrm>
            <a:off x="914399" y="1172944"/>
            <a:ext cx="9018815" cy="4906727"/>
          </a:xfrm>
        </p:spPr>
      </p:pic>
    </p:spTree>
    <p:extLst>
      <p:ext uri="{BB962C8B-B14F-4D97-AF65-F5344CB8AC3E}">
        <p14:creationId xmlns:p14="http://schemas.microsoft.com/office/powerpoint/2010/main" val="3809370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77B52831-0916-294C-0ACB-9774B9805D9B}"/>
              </a:ext>
              <a:ext uri="{C183D7F6-B498-43B3-948B-1728B52AA6E4}">
                <adec:decorative xmlns:adec="http://schemas.microsoft.com/office/drawing/2017/decorative" xmlns="" val="1"/>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xmlns=""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110E1A-133B-4170-44B6-D3F70F3F3216}"/>
              </a:ext>
            </a:extLst>
          </p:cNvPr>
          <p:cNvSpPr>
            <a:spLocks noGrp="1"/>
          </p:cNvSpPr>
          <p:nvPr>
            <p:ph type="title"/>
          </p:nvPr>
        </p:nvSpPr>
        <p:spPr>
          <a:xfrm>
            <a:off x="914400" y="315533"/>
            <a:ext cx="5181600" cy="2003124"/>
          </a:xfrm>
        </p:spPr>
        <p:txBody>
          <a:bodyPr/>
          <a:lstStyle/>
          <a:p>
            <a:r>
              <a:rPr lang="en-US" dirty="0">
                <a:latin typeface="Arial" panose="020B0604020202020204" pitchFamily="34" charset="0"/>
                <a:cs typeface="Arial" panose="020B0604020202020204" pitchFamily="34" charset="0"/>
              </a:rPr>
              <a:t>Group - 3</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xmlns="" id="{2524BD30-1BEF-A263-1FED-075FDD1E919E}"/>
              </a:ext>
            </a:extLst>
          </p:cNvPr>
          <p:cNvSpPr>
            <a:spLocks noGrp="1"/>
          </p:cNvSpPr>
          <p:nvPr>
            <p:ph sz="quarter" idx="10"/>
          </p:nvPr>
        </p:nvSpPr>
        <p:spPr>
          <a:xfrm>
            <a:off x="914400" y="2523670"/>
            <a:ext cx="5181600" cy="3343729"/>
          </a:xfrm>
        </p:spPr>
        <p:txBody>
          <a:bodyPr>
            <a:normAutofit lnSpcReduction="10000"/>
          </a:bodyPr>
          <a:lstStyle/>
          <a:p>
            <a:pPr marL="457200" indent="-457200">
              <a:buFont typeface="+mj-lt"/>
              <a:buAutoNum type="arabicPeriod"/>
            </a:pPr>
            <a:r>
              <a:rPr lang="en-US" dirty="0">
                <a:latin typeface="Arial" panose="020B0604020202020204" pitchFamily="34" charset="0"/>
                <a:cs typeface="Arial" panose="020B0604020202020204" pitchFamily="34" charset="0"/>
              </a:rPr>
              <a:t>Vivek Kumar</a:t>
            </a:r>
          </a:p>
          <a:p>
            <a:pPr marL="457200" indent="-457200">
              <a:buFont typeface="+mj-lt"/>
              <a:buAutoNum type="arabicPeriod"/>
            </a:pPr>
            <a:r>
              <a:rPr lang="en-US" dirty="0">
                <a:latin typeface="Arial" panose="020B0604020202020204" pitchFamily="34" charset="0"/>
                <a:cs typeface="Arial" panose="020B0604020202020204" pitchFamily="34" charset="0"/>
              </a:rPr>
              <a:t>Minal Hemant </a:t>
            </a:r>
            <a:r>
              <a:rPr lang="en-US" dirty="0" err="1">
                <a:latin typeface="Arial" panose="020B0604020202020204" pitchFamily="34" charset="0"/>
                <a:cs typeface="Arial" panose="020B0604020202020204" pitchFamily="34" charset="0"/>
              </a:rPr>
              <a:t>Sangle</a:t>
            </a: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dirty="0" smtClean="0">
                <a:latin typeface="Arial" panose="020B0604020202020204" pitchFamily="34" charset="0"/>
                <a:cs typeface="Arial" panose="020B0604020202020204" pitchFamily="34" charset="0"/>
              </a:rPr>
              <a:t>Jyoti Gangaram </a:t>
            </a:r>
            <a:r>
              <a:rPr lang="en-US" smtClean="0">
                <a:latin typeface="Arial" panose="020B0604020202020204" pitchFamily="34" charset="0"/>
                <a:cs typeface="Arial" panose="020B0604020202020204" pitchFamily="34" charset="0"/>
              </a:rPr>
              <a:t>pawar</a:t>
            </a: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dirty="0">
                <a:latin typeface="Arial" panose="020B0604020202020204" pitchFamily="34" charset="0"/>
                <a:cs typeface="Arial" panose="020B0604020202020204" pitchFamily="34" charset="0"/>
              </a:rPr>
              <a:t>Prasad </a:t>
            </a:r>
            <a:r>
              <a:rPr lang="en-US" dirty="0" err="1">
                <a:latin typeface="Arial" panose="020B0604020202020204" pitchFamily="34" charset="0"/>
                <a:cs typeface="Arial" panose="020B0604020202020204" pitchFamily="34" charset="0"/>
              </a:rPr>
              <a:t>Nivas</a:t>
            </a:r>
            <a:r>
              <a:rPr lang="en-US" dirty="0">
                <a:latin typeface="Arial" panose="020B0604020202020204" pitchFamily="34" charset="0"/>
                <a:cs typeface="Arial" panose="020B0604020202020204" pitchFamily="34" charset="0"/>
              </a:rPr>
              <a:t> Dongre</a:t>
            </a:r>
          </a:p>
          <a:p>
            <a:pPr marL="457200" indent="-457200">
              <a:buFont typeface="+mj-lt"/>
              <a:buAutoNum type="arabicPeriod"/>
            </a:pPr>
            <a:r>
              <a:rPr lang="en-US" dirty="0">
                <a:latin typeface="Arial" panose="020B0604020202020204" pitchFamily="34" charset="0"/>
                <a:cs typeface="Arial" panose="020B0604020202020204" pitchFamily="34" charset="0"/>
              </a:rPr>
              <a:t>Lalit Manik Chaudhari</a:t>
            </a:r>
          </a:p>
          <a:p>
            <a:pPr marL="457200" indent="-457200">
              <a:buFont typeface="+mj-lt"/>
              <a:buAutoNum type="arabicPeriod"/>
            </a:pPr>
            <a:r>
              <a:rPr lang="en-US" dirty="0">
                <a:latin typeface="Arial" panose="020B0604020202020204" pitchFamily="34" charset="0"/>
                <a:cs typeface="Arial" panose="020B0604020202020204" pitchFamily="34" charset="0"/>
              </a:rPr>
              <a:t>Akshay Sunil </a:t>
            </a:r>
            <a:r>
              <a:rPr lang="en-US" dirty="0" err="1">
                <a:latin typeface="Arial" panose="020B0604020202020204" pitchFamily="34" charset="0"/>
                <a:cs typeface="Arial" panose="020B0604020202020204" pitchFamily="34" charset="0"/>
              </a:rPr>
              <a:t>Sangave</a:t>
            </a: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dirty="0">
                <a:latin typeface="Arial" panose="020B0604020202020204" pitchFamily="34" charset="0"/>
                <a:cs typeface="Arial" panose="020B0604020202020204" pitchFamily="34" charset="0"/>
              </a:rPr>
              <a:t>Siya </a:t>
            </a:r>
            <a:r>
              <a:rPr lang="en-US" dirty="0" err="1">
                <a:latin typeface="Arial" panose="020B0604020202020204" pitchFamily="34" charset="0"/>
                <a:cs typeface="Arial" panose="020B0604020202020204" pitchFamily="34" charset="0"/>
              </a:rPr>
              <a:t>Rehmatulla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Agwan</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xmlns="" id="{1C99106A-7AB0-C092-2994-6089C896208B}"/>
              </a:ext>
            </a:extLst>
          </p:cNvPr>
          <p:cNvSpPr>
            <a:spLocks noGrp="1"/>
          </p:cNvSpPr>
          <p:nvPr>
            <p:ph type="sldNum" sz="quarter" idx="4"/>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3599530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74D05E-8A36-8D9F-519E-DB514A69D886}"/>
              </a:ext>
            </a:extLst>
          </p:cNvPr>
          <p:cNvSpPr>
            <a:spLocks noGrp="1"/>
          </p:cNvSpPr>
          <p:nvPr>
            <p:ph type="title"/>
          </p:nvPr>
        </p:nvSpPr>
        <p:spPr>
          <a:xfrm>
            <a:off x="914400" y="315533"/>
            <a:ext cx="5181600" cy="1665667"/>
          </a:xfrm>
        </p:spPr>
        <p:txBody>
          <a:bodyPr/>
          <a:lstStyle/>
          <a:p>
            <a:r>
              <a:rPr lang="en-US" dirty="0">
                <a:latin typeface="Arial" panose="020B0604020202020204" pitchFamily="34" charset="0"/>
                <a:cs typeface="Arial" panose="020B0604020202020204" pitchFamily="34" charset="0"/>
              </a:rPr>
              <a:t>Introduction</a:t>
            </a:r>
          </a:p>
        </p:txBody>
      </p:sp>
      <p:sp>
        <p:nvSpPr>
          <p:cNvPr id="4" name="Content Placeholder 3">
            <a:extLst>
              <a:ext uri="{FF2B5EF4-FFF2-40B4-BE49-F238E27FC236}">
                <a16:creationId xmlns:a16="http://schemas.microsoft.com/office/drawing/2014/main" xmlns="" id="{B20C1E08-E337-110E-DB8E-41BA4A3341A1}"/>
              </a:ext>
            </a:extLst>
          </p:cNvPr>
          <p:cNvSpPr>
            <a:spLocks noGrp="1"/>
          </p:cNvSpPr>
          <p:nvPr>
            <p:ph sz="quarter" idx="10"/>
          </p:nvPr>
        </p:nvSpPr>
        <p:spPr>
          <a:xfrm>
            <a:off x="914399" y="2095500"/>
            <a:ext cx="6270171" cy="3978729"/>
          </a:xfrm>
        </p:spPr>
        <p:txBody>
          <a:bodyPr>
            <a:noAutofit/>
          </a:bodyPr>
          <a:lstStyle/>
          <a:p>
            <a:r>
              <a:rPr lang="en-US" sz="1650" dirty="0">
                <a:latin typeface="Arial" panose="020B0604020202020204" pitchFamily="34" charset="0"/>
                <a:cs typeface="Arial" panose="020B0604020202020204" pitchFamily="34" charset="0"/>
              </a:rPr>
              <a:t>We are pleased to introduce our Bank Analysis Dashboard, a project designed to enhance the understanding and management of key banking metrics. Developed using Power BI, Excel, Tableau, and SQL, this dashboard offers a clear and detailed view of various critical performance indicators. </a:t>
            </a:r>
          </a:p>
          <a:p>
            <a:r>
              <a:rPr lang="en-US" sz="1650" dirty="0">
                <a:latin typeface="Arial" panose="020B0604020202020204" pitchFamily="34" charset="0"/>
                <a:cs typeface="Arial" panose="020B0604020202020204" pitchFamily="34" charset="0"/>
              </a:rPr>
              <a:t>It includes an analysis of loan amounts by year, revenue balance by grid and </a:t>
            </a:r>
            <a:r>
              <a:rPr lang="en-US" sz="1650" dirty="0" err="1">
                <a:latin typeface="Arial" panose="020B0604020202020204" pitchFamily="34" charset="0"/>
                <a:cs typeface="Arial" panose="020B0604020202020204" pitchFamily="34" charset="0"/>
              </a:rPr>
              <a:t>subgrid</a:t>
            </a:r>
            <a:r>
              <a:rPr lang="en-US" sz="1650" dirty="0">
                <a:latin typeface="Arial" panose="020B0604020202020204" pitchFamily="34" charset="0"/>
                <a:cs typeface="Arial" panose="020B0604020202020204" pitchFamily="34" charset="0"/>
              </a:rPr>
              <a:t>, loan status by state, non-performing statuses by month, and a comparison of home ownership with the last payment details. This tool has been crafted to provide stakeholders with a straightforward yet comprehensive overview of banking operations, facilitating informed decision-making and strategic insights.</a:t>
            </a:r>
          </a:p>
        </p:txBody>
      </p:sp>
      <p:sp>
        <p:nvSpPr>
          <p:cNvPr id="2" name="Slide Number Placeholder 1">
            <a:extLst>
              <a:ext uri="{FF2B5EF4-FFF2-40B4-BE49-F238E27FC236}">
                <a16:creationId xmlns:a16="http://schemas.microsoft.com/office/drawing/2014/main" xmlns=""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E428E4A-AD2E-4335-BBAA-FE48F71A62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F2683FB-A79F-B419-391C-D9E488874B46}"/>
              </a:ext>
            </a:extLst>
          </p:cNvPr>
          <p:cNvSpPr>
            <a:spLocks noGrp="1"/>
          </p:cNvSpPr>
          <p:nvPr>
            <p:ph sz="quarter" idx="10"/>
          </p:nvPr>
        </p:nvSpPr>
        <p:spPr>
          <a:xfrm>
            <a:off x="870856" y="1500414"/>
            <a:ext cx="6128657" cy="4122057"/>
          </a:xfrm>
        </p:spPr>
        <p:txBody>
          <a:bodyPr>
            <a:normAutofit fontScale="92500" lnSpcReduction="20000"/>
          </a:bodyPr>
          <a:lstStyle/>
          <a:p>
            <a:pPr marL="342900" indent="-342900">
              <a:buFont typeface="+mj-lt"/>
              <a:buAutoNum type="arabicPeriod"/>
            </a:pPr>
            <a:r>
              <a:rPr lang="en-IN" dirty="0">
                <a:latin typeface="Arial" panose="020B0604020202020204" pitchFamily="34" charset="0"/>
                <a:cs typeface="Arial" panose="020B0604020202020204" pitchFamily="34" charset="0"/>
              </a:rPr>
              <a:t>Year wise loan amount Stats</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dirty="0">
                <a:latin typeface="Arial" panose="020B0604020202020204" pitchFamily="34" charset="0"/>
                <a:cs typeface="Arial" panose="020B0604020202020204" pitchFamily="34" charset="0"/>
              </a:rPr>
              <a:t>Grade and sub grade wise </a:t>
            </a:r>
            <a:r>
              <a:rPr lang="en-IN" dirty="0" err="1">
                <a:latin typeface="Arial" panose="020B0604020202020204" pitchFamily="34" charset="0"/>
                <a:cs typeface="Arial" panose="020B0604020202020204" pitchFamily="34" charset="0"/>
              </a:rPr>
              <a:t>revol_bal</a:t>
            </a:r>
            <a:endParaRPr lang="en-IN" dirty="0">
              <a:latin typeface="Arial" panose="020B0604020202020204" pitchFamily="34" charset="0"/>
              <a:cs typeface="Arial" panose="020B0604020202020204" pitchFamily="34" charset="0"/>
            </a:endParaRP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dirty="0">
                <a:latin typeface="Arial" panose="020B0604020202020204" pitchFamily="34" charset="0"/>
                <a:cs typeface="Arial" panose="020B0604020202020204" pitchFamily="34" charset="0"/>
              </a:rPr>
              <a:t>Total Payment for Verified Status Vs Total Payment for Non Verified Status</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dirty="0">
                <a:latin typeface="Arial" panose="020B0604020202020204" pitchFamily="34" charset="0"/>
                <a:cs typeface="Arial" panose="020B0604020202020204" pitchFamily="34" charset="0"/>
              </a:rPr>
              <a:t>State wise and month wise loan status</a:t>
            </a:r>
          </a:p>
          <a:p>
            <a:pPr marL="342900" indent="-342900">
              <a:buFont typeface="+mj-lt"/>
              <a:buAutoNum type="arabicPeriod"/>
            </a:pPr>
            <a:endParaRPr lang="en-IN" dirty="0">
              <a:latin typeface="Arial" panose="020B0604020202020204" pitchFamily="34" charset="0"/>
              <a:cs typeface="Arial" panose="020B0604020202020204" pitchFamily="34" charset="0"/>
            </a:endParaRPr>
          </a:p>
          <a:p>
            <a:pPr marL="342900" indent="-342900">
              <a:buFont typeface="+mj-lt"/>
              <a:buAutoNum type="arabicPeriod"/>
            </a:pPr>
            <a:r>
              <a:rPr lang="en-IN" dirty="0">
                <a:latin typeface="Arial" panose="020B0604020202020204" pitchFamily="34" charset="0"/>
                <a:cs typeface="Arial" panose="020B0604020202020204" pitchFamily="34" charset="0"/>
              </a:rPr>
              <a:t>Home ownership Vs last payment date stats</a:t>
            </a:r>
          </a:p>
          <a:p>
            <a:pPr marL="457200" indent="-457200">
              <a:buFont typeface="+mj-lt"/>
              <a:buAutoNum type="arabicPeriod"/>
            </a:pP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xmlns="" id="{23B8451F-05A4-E2E6-888B-CA6D3B56CB98}"/>
              </a:ext>
            </a:extLst>
          </p:cNvPr>
          <p:cNvSpPr>
            <a:spLocks noGrp="1"/>
          </p:cNvSpPr>
          <p:nvPr>
            <p:ph type="sldNum" sz="quarter" idx="4"/>
          </p:nvPr>
        </p:nvSpPr>
        <p:spPr/>
        <p:txBody>
          <a:bodyPr/>
          <a:lstStyle/>
          <a:p>
            <a:fld id="{B5CEABB6-07DC-46E8-9B57-56EC44A396E5}" type="slidenum">
              <a:rPr lang="en-US" smtClean="0"/>
              <a:pPr/>
              <a:t>4</a:t>
            </a:fld>
            <a:endParaRPr lang="en-US" dirty="0"/>
          </a:p>
        </p:txBody>
      </p:sp>
      <p:sp>
        <p:nvSpPr>
          <p:cNvPr id="6" name="Title 5">
            <a:extLst>
              <a:ext uri="{FF2B5EF4-FFF2-40B4-BE49-F238E27FC236}">
                <a16:creationId xmlns:a16="http://schemas.microsoft.com/office/drawing/2014/main" xmlns="" id="{F6E7AC32-FF14-DF8C-0A20-2543BA4E48CE}"/>
              </a:ext>
            </a:extLst>
          </p:cNvPr>
          <p:cNvSpPr>
            <a:spLocks noGrp="1"/>
          </p:cNvSpPr>
          <p:nvPr>
            <p:ph type="title"/>
          </p:nvPr>
        </p:nvSpPr>
        <p:spPr>
          <a:xfrm>
            <a:off x="985157" y="571348"/>
            <a:ext cx="5181600" cy="571652"/>
          </a:xfrm>
        </p:spPr>
        <p:txBody>
          <a:bodyPr/>
          <a:lstStyle/>
          <a:p>
            <a:r>
              <a:rPr lang="en-US" dirty="0">
                <a:latin typeface="Arial" panose="020B0604020202020204" pitchFamily="34" charset="0"/>
                <a:cs typeface="Arial" panose="020B0604020202020204" pitchFamily="34" charset="0"/>
              </a:rPr>
              <a:t>KPI</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0403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98B5A53-036D-FCA4-C9B0-1515F91B63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C781B7E-089A-3F62-319F-53D715E7EA14}"/>
              </a:ext>
            </a:extLst>
          </p:cNvPr>
          <p:cNvSpPr>
            <a:spLocks noGrp="1"/>
          </p:cNvSpPr>
          <p:nvPr>
            <p:ph sz="quarter" idx="10"/>
          </p:nvPr>
        </p:nvSpPr>
        <p:spPr>
          <a:xfrm>
            <a:off x="870856" y="1500414"/>
            <a:ext cx="6128657" cy="4122057"/>
          </a:xfrm>
        </p:spPr>
        <p:txBody>
          <a:bodyPr>
            <a:normAutofit/>
          </a:bodyPr>
          <a:lstStyle/>
          <a:p>
            <a:pPr marL="457200" indent="-457200">
              <a:buFont typeface="+mj-lt"/>
              <a:buAutoNum type="arabicPeriod"/>
            </a:pPr>
            <a:r>
              <a:rPr lang="en-US" dirty="0">
                <a:latin typeface="Arial" panose="020B0604020202020204" pitchFamily="34" charset="0"/>
                <a:cs typeface="Arial" panose="020B0604020202020204" pitchFamily="34" charset="0"/>
              </a:rPr>
              <a:t>EXCEL</a:t>
            </a:r>
          </a:p>
          <a:p>
            <a:pPr marL="457200" indent="-457200">
              <a:buFont typeface="+mj-lt"/>
              <a:buAutoNum type="arabicPeriod"/>
            </a:pPr>
            <a:r>
              <a:rPr lang="en-US" dirty="0">
                <a:latin typeface="Arial" panose="020B0604020202020204" pitchFamily="34" charset="0"/>
                <a:cs typeface="Arial" panose="020B0604020202020204" pitchFamily="34" charset="0"/>
              </a:rPr>
              <a:t>POWER BI</a:t>
            </a:r>
          </a:p>
          <a:p>
            <a:pPr marL="457200" indent="-457200">
              <a:buFont typeface="+mj-lt"/>
              <a:buAutoNum type="arabicPeriod"/>
            </a:pPr>
            <a:r>
              <a:rPr lang="en-US" dirty="0">
                <a:latin typeface="Arial" panose="020B0604020202020204" pitchFamily="34" charset="0"/>
                <a:cs typeface="Arial" panose="020B0604020202020204" pitchFamily="34" charset="0"/>
              </a:rPr>
              <a:t>TABLEAU</a:t>
            </a:r>
          </a:p>
          <a:p>
            <a:pPr marL="457200" indent="-457200">
              <a:buFont typeface="+mj-lt"/>
              <a:buAutoNum type="arabicPeriod"/>
            </a:pPr>
            <a:r>
              <a:rPr lang="en-US" dirty="0">
                <a:latin typeface="Arial" panose="020B0604020202020204" pitchFamily="34" charset="0"/>
                <a:cs typeface="Arial" panose="020B0604020202020204" pitchFamily="34" charset="0"/>
              </a:rPr>
              <a:t>SQL</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xmlns="" id="{42FB6D74-B438-BB03-155F-B7FD326708F6}"/>
              </a:ext>
            </a:extLst>
          </p:cNvPr>
          <p:cNvSpPr>
            <a:spLocks noGrp="1"/>
          </p:cNvSpPr>
          <p:nvPr>
            <p:ph type="sldNum" sz="quarter" idx="4"/>
          </p:nvPr>
        </p:nvSpPr>
        <p:spPr/>
        <p:txBody>
          <a:bodyPr/>
          <a:lstStyle/>
          <a:p>
            <a:fld id="{B5CEABB6-07DC-46E8-9B57-56EC44A396E5}" type="slidenum">
              <a:rPr lang="en-US" smtClean="0"/>
              <a:pPr/>
              <a:t>5</a:t>
            </a:fld>
            <a:endParaRPr lang="en-US" dirty="0"/>
          </a:p>
        </p:txBody>
      </p:sp>
      <p:sp>
        <p:nvSpPr>
          <p:cNvPr id="6" name="Title 5">
            <a:extLst>
              <a:ext uri="{FF2B5EF4-FFF2-40B4-BE49-F238E27FC236}">
                <a16:creationId xmlns:a16="http://schemas.microsoft.com/office/drawing/2014/main" xmlns="" id="{F08C6B34-8C08-BDDD-1DA0-A5510B9E671B}"/>
              </a:ext>
            </a:extLst>
          </p:cNvPr>
          <p:cNvSpPr>
            <a:spLocks noGrp="1"/>
          </p:cNvSpPr>
          <p:nvPr>
            <p:ph type="title"/>
          </p:nvPr>
        </p:nvSpPr>
        <p:spPr>
          <a:xfrm>
            <a:off x="985157" y="571348"/>
            <a:ext cx="5181600" cy="443065"/>
          </a:xfrm>
        </p:spPr>
        <p:txBody>
          <a:bodyPr>
            <a:normAutofit fontScale="90000"/>
          </a:bodyPr>
          <a:lstStyle/>
          <a:p>
            <a:r>
              <a:rPr lang="en-US" dirty="0">
                <a:latin typeface="Arial" panose="020B0604020202020204" pitchFamily="34" charset="0"/>
                <a:cs typeface="Arial" panose="020B0604020202020204" pitchFamily="34" charset="0"/>
              </a:rPr>
              <a:t>Tools used</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8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8E4F0B-A6EB-861C-1C34-CAA9BDE47858}"/>
              </a:ext>
            </a:extLst>
          </p:cNvPr>
          <p:cNvSpPr>
            <a:spLocks noGrp="1"/>
          </p:cNvSpPr>
          <p:nvPr>
            <p:ph type="title"/>
          </p:nvPr>
        </p:nvSpPr>
        <p:spPr>
          <a:xfrm>
            <a:off x="914399" y="365125"/>
            <a:ext cx="7273637" cy="587375"/>
          </a:xfrm>
        </p:spPr>
        <p:txBody>
          <a:bodyPr/>
          <a:lstStyle/>
          <a:p>
            <a:r>
              <a:rPr lang="en-IN" dirty="0">
                <a:latin typeface="Arial" panose="020B0604020202020204" pitchFamily="34" charset="0"/>
                <a:cs typeface="Arial" panose="020B0604020202020204" pitchFamily="34" charset="0"/>
              </a:rPr>
              <a:t>1.Year wise loan amount Stats</a:t>
            </a:r>
            <a:r>
              <a:rPr lang="en-US" sz="3200" dirty="0">
                <a:latin typeface="Arial" panose="020B0604020202020204" pitchFamily="34" charset="0"/>
                <a:cs typeface="Arial" panose="020B0604020202020204" pitchFamily="34" charset="0"/>
              </a:rPr>
              <a:t> </a:t>
            </a:r>
          </a:p>
        </p:txBody>
      </p:sp>
      <p:sp>
        <p:nvSpPr>
          <p:cNvPr id="3" name="Content Placeholder 2">
            <a:extLst>
              <a:ext uri="{FF2B5EF4-FFF2-40B4-BE49-F238E27FC236}">
                <a16:creationId xmlns:a16="http://schemas.microsoft.com/office/drawing/2014/main" xmlns="" id="{59F97739-E0DF-24F3-7886-013A799A52C3}"/>
              </a:ext>
            </a:extLst>
          </p:cNvPr>
          <p:cNvSpPr>
            <a:spLocks noGrp="1"/>
          </p:cNvSpPr>
          <p:nvPr>
            <p:ph sz="quarter" idx="10"/>
          </p:nvPr>
        </p:nvSpPr>
        <p:spPr>
          <a:xfrm>
            <a:off x="1076533" y="3861137"/>
            <a:ext cx="9651338" cy="2193834"/>
          </a:xfrm>
        </p:spPr>
        <p:txBody>
          <a:bodyPr>
            <a:normAutofit/>
          </a:bodyPr>
          <a:lstStyle/>
          <a:p>
            <a:pPr marL="0" indent="0">
              <a:spcBef>
                <a:spcPts val="0"/>
              </a:spcBef>
              <a:spcAft>
                <a:spcPts val="1200"/>
              </a:spcAft>
              <a:buNone/>
            </a:pPr>
            <a:r>
              <a:rPr lang="en-GB" sz="2400" b="1" i="0" dirty="0">
                <a:solidFill>
                  <a:srgbClr val="0D0D0D"/>
                </a:solidFill>
                <a:effectLst/>
                <a:latin typeface="Calibri" panose="020F0502020204030204" pitchFamily="34" charset="0"/>
                <a:cs typeface="Calibri" panose="020F0502020204030204" pitchFamily="34" charset="0"/>
              </a:rPr>
              <a:t>Observation: </a:t>
            </a:r>
            <a:r>
              <a:rPr lang="en-GB" b="0" i="0" dirty="0">
                <a:solidFill>
                  <a:srgbClr val="0D0D0D"/>
                </a:solidFill>
                <a:effectLst/>
                <a:latin typeface="Calibri" panose="020F0502020204030204" pitchFamily="34" charset="0"/>
                <a:cs typeface="Calibri" panose="020F0502020204030204" pitchFamily="34" charset="0"/>
              </a:rPr>
              <a:t>There has been a significant 11740% growth in the loan amount taken from 2007 to 2011, with a massive jump observed between 2009 and 2011.</a:t>
            </a:r>
          </a:p>
          <a:p>
            <a:pPr marL="0" indent="0">
              <a:spcBef>
                <a:spcPts val="0"/>
              </a:spcBef>
              <a:spcAft>
                <a:spcPts val="1200"/>
              </a:spcAft>
              <a:buNone/>
            </a:pPr>
            <a:r>
              <a:rPr lang="en-GB" sz="2400" b="1" i="0" dirty="0">
                <a:solidFill>
                  <a:srgbClr val="0D0D0D"/>
                </a:solidFill>
                <a:effectLst/>
                <a:latin typeface="Calibri" panose="020F0502020204030204" pitchFamily="34" charset="0"/>
                <a:cs typeface="Calibri" panose="020F0502020204030204" pitchFamily="34" charset="0"/>
              </a:rPr>
              <a:t>Suggestion: </a:t>
            </a:r>
            <a:r>
              <a:rPr lang="en-GB" b="0" i="0" dirty="0">
                <a:solidFill>
                  <a:srgbClr val="0D0D0D"/>
                </a:solidFill>
                <a:effectLst/>
                <a:latin typeface="Calibri" panose="020F0502020204030204" pitchFamily="34" charset="0"/>
                <a:cs typeface="Calibri" panose="020F0502020204030204" pitchFamily="34" charset="0"/>
              </a:rPr>
              <a:t>Explore the factors driving this surge in loan amount during the specified period to identify potential market trends or economic conditions that influenced borrowing </a:t>
            </a:r>
            <a:r>
              <a:rPr lang="en-GB" b="0" i="0" dirty="0" err="1">
                <a:solidFill>
                  <a:srgbClr val="0D0D0D"/>
                </a:solidFill>
                <a:effectLst/>
                <a:latin typeface="Calibri" panose="020F0502020204030204" pitchFamily="34" charset="0"/>
                <a:cs typeface="Calibri" panose="020F0502020204030204" pitchFamily="34" charset="0"/>
              </a:rPr>
              <a:t>behavior</a:t>
            </a:r>
            <a:r>
              <a:rPr lang="en-GB" b="0" i="0" dirty="0">
                <a:solidFill>
                  <a:srgbClr val="0D0D0D"/>
                </a:solidFill>
                <a:effectLst/>
                <a:latin typeface="Calibri" panose="020F0502020204030204" pitchFamily="34" charset="0"/>
                <a:cs typeface="Calibri" panose="020F0502020204030204" pitchFamily="34" charset="0"/>
              </a:rPr>
              <a:t>. Consider adjusting lending strategies or product offerings based on these insights to better meet customer needs.</a:t>
            </a:r>
            <a:endParaRPr lang="en-US" sz="2000" b="1" cap="none"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xmlns="" id="{6FE0D061-7327-A55C-AF6A-A95C24DD8B72}"/>
              </a:ext>
            </a:extLst>
          </p:cNvPr>
          <p:cNvSpPr>
            <a:spLocks noGrp="1"/>
          </p:cNvSpPr>
          <p:nvPr>
            <p:ph type="sldNum" sz="quarter" idx="4"/>
          </p:nvPr>
        </p:nvSpPr>
        <p:spPr/>
        <p:txBody>
          <a:bodyPr/>
          <a:lstStyle/>
          <a:p>
            <a:fld id="{B5CEABB6-07DC-46E8-9B57-56EC44A396E5}" type="slidenum">
              <a:rPr lang="en-US" smtClean="0"/>
              <a:pPr/>
              <a:t>6</a:t>
            </a:fld>
            <a:endParaRPr lang="en-US" dirty="0"/>
          </a:p>
        </p:txBody>
      </p:sp>
      <p:pic>
        <p:nvPicPr>
          <p:cNvPr id="6" name="Picture 5">
            <a:extLst>
              <a:ext uri="{FF2B5EF4-FFF2-40B4-BE49-F238E27FC236}">
                <a16:creationId xmlns:a16="http://schemas.microsoft.com/office/drawing/2014/main" xmlns="" id="{54617F3E-6B56-A676-B9E5-61CECF1C4A3F}"/>
              </a:ext>
            </a:extLst>
          </p:cNvPr>
          <p:cNvPicPr>
            <a:picLocks noChangeAspect="1"/>
          </p:cNvPicPr>
          <p:nvPr/>
        </p:nvPicPr>
        <p:blipFill>
          <a:blip r:embed="rId3"/>
          <a:stretch>
            <a:fillRect/>
          </a:stretch>
        </p:blipFill>
        <p:spPr>
          <a:xfrm>
            <a:off x="3705578" y="1344670"/>
            <a:ext cx="4148320" cy="2124296"/>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91D332D-FFC1-3797-5F1D-1B2D8B6E83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0EF6347-719E-9A02-F219-D36F3CA8167A}"/>
              </a:ext>
            </a:extLst>
          </p:cNvPr>
          <p:cNvSpPr>
            <a:spLocks noGrp="1"/>
          </p:cNvSpPr>
          <p:nvPr>
            <p:ph type="title"/>
          </p:nvPr>
        </p:nvSpPr>
        <p:spPr>
          <a:xfrm>
            <a:off x="914399" y="365125"/>
            <a:ext cx="7273637" cy="587375"/>
          </a:xfrm>
        </p:spPr>
        <p:txBody>
          <a:bodyPr>
            <a:normAutofit fontScale="90000"/>
          </a:bodyPr>
          <a:lstStyle/>
          <a:p>
            <a:r>
              <a:rPr lang="en-IN" dirty="0">
                <a:latin typeface="+mj-lt"/>
              </a:rPr>
              <a:t>2.Total Payment for Verified Status Vs Total Payment for Non Verified Status</a:t>
            </a:r>
          </a:p>
        </p:txBody>
      </p:sp>
      <p:sp>
        <p:nvSpPr>
          <p:cNvPr id="3" name="Content Placeholder 2">
            <a:extLst>
              <a:ext uri="{FF2B5EF4-FFF2-40B4-BE49-F238E27FC236}">
                <a16:creationId xmlns:a16="http://schemas.microsoft.com/office/drawing/2014/main" xmlns="" id="{43C0463C-8190-9032-372C-48D16F99E40C}"/>
              </a:ext>
            </a:extLst>
          </p:cNvPr>
          <p:cNvSpPr>
            <a:spLocks noGrp="1"/>
          </p:cNvSpPr>
          <p:nvPr>
            <p:ph sz="quarter" idx="10"/>
          </p:nvPr>
        </p:nvSpPr>
        <p:spPr>
          <a:xfrm>
            <a:off x="1076533" y="3861137"/>
            <a:ext cx="9651338" cy="2193834"/>
          </a:xfrm>
        </p:spPr>
        <p:txBody>
          <a:bodyPr>
            <a:normAutofit fontScale="92500"/>
          </a:bodyPr>
          <a:lstStyle/>
          <a:p>
            <a:pPr marL="0" indent="0">
              <a:spcBef>
                <a:spcPts val="0"/>
              </a:spcBef>
              <a:spcAft>
                <a:spcPts val="1200"/>
              </a:spcAft>
              <a:buNone/>
            </a:pPr>
            <a:r>
              <a:rPr lang="en-GB" b="1" i="0" dirty="0">
                <a:solidFill>
                  <a:srgbClr val="0D0D0D"/>
                </a:solidFill>
                <a:effectLst/>
                <a:latin typeface="Söhne"/>
              </a:rPr>
              <a:t>Observation: </a:t>
            </a:r>
            <a:r>
              <a:rPr lang="en-GB" b="0" i="0" dirty="0">
                <a:solidFill>
                  <a:srgbClr val="0D0D0D"/>
                </a:solidFill>
                <a:effectLst/>
                <a:latin typeface="Söhne"/>
              </a:rPr>
              <a:t>Loans with a verified status have the highest sum of total payments, followed by not verified and source verified statuses.</a:t>
            </a:r>
          </a:p>
          <a:p>
            <a:pPr marL="0" indent="0">
              <a:spcBef>
                <a:spcPts val="0"/>
              </a:spcBef>
              <a:spcAft>
                <a:spcPts val="1200"/>
              </a:spcAft>
              <a:buNone/>
            </a:pPr>
            <a:r>
              <a:rPr lang="en-GB" b="0" i="0" dirty="0">
                <a:solidFill>
                  <a:srgbClr val="0D0D0D"/>
                </a:solidFill>
                <a:effectLst/>
                <a:latin typeface="Söhne"/>
              </a:rPr>
              <a:t/>
            </a:r>
            <a:br>
              <a:rPr lang="en-GB" b="0" i="0" dirty="0">
                <a:solidFill>
                  <a:srgbClr val="0D0D0D"/>
                </a:solidFill>
                <a:effectLst/>
                <a:latin typeface="Söhne"/>
              </a:rPr>
            </a:br>
            <a:r>
              <a:rPr lang="en-GB" b="1" i="0" dirty="0">
                <a:solidFill>
                  <a:srgbClr val="0D0D0D"/>
                </a:solidFill>
                <a:effectLst/>
                <a:latin typeface="Söhne"/>
              </a:rPr>
              <a:t>Suggestion: </a:t>
            </a:r>
            <a:r>
              <a:rPr lang="en-GB" b="0" i="0" dirty="0">
                <a:solidFill>
                  <a:srgbClr val="0D0D0D"/>
                </a:solidFill>
                <a:effectLst/>
                <a:latin typeface="Söhne"/>
              </a:rPr>
              <a:t>Investigate the reasons behind the higher total payments associated with verified status loans. Evaluate the verification process and its impact on borrower reliability and repayment </a:t>
            </a:r>
            <a:r>
              <a:rPr lang="en-GB" b="0" i="0" dirty="0" err="1">
                <a:solidFill>
                  <a:srgbClr val="0D0D0D"/>
                </a:solidFill>
                <a:effectLst/>
                <a:latin typeface="Söhne"/>
              </a:rPr>
              <a:t>behavior</a:t>
            </a:r>
            <a:r>
              <a:rPr lang="en-GB" b="0" i="0" dirty="0">
                <a:solidFill>
                  <a:srgbClr val="0D0D0D"/>
                </a:solidFill>
                <a:effectLst/>
                <a:latin typeface="Söhne"/>
              </a:rPr>
              <a:t>. Consider refining the verification criteria or processes to enhance loan performance and mitigate risk for all status categories.</a:t>
            </a:r>
            <a:endParaRPr lang="en-US" sz="2000" b="1" cap="none" dirty="0">
              <a:cs typeface="Calibri"/>
            </a:endParaRPr>
          </a:p>
        </p:txBody>
      </p:sp>
      <p:sp>
        <p:nvSpPr>
          <p:cNvPr id="4" name="Slide Number Placeholder 3">
            <a:extLst>
              <a:ext uri="{FF2B5EF4-FFF2-40B4-BE49-F238E27FC236}">
                <a16:creationId xmlns:a16="http://schemas.microsoft.com/office/drawing/2014/main" xmlns="" id="{76C8AE56-B655-48F5-26EB-4964A886F50A}"/>
              </a:ext>
            </a:extLst>
          </p:cNvPr>
          <p:cNvSpPr>
            <a:spLocks noGrp="1"/>
          </p:cNvSpPr>
          <p:nvPr>
            <p:ph type="sldNum" sz="quarter" idx="4"/>
          </p:nvPr>
        </p:nvSpPr>
        <p:spPr/>
        <p:txBody>
          <a:bodyPr/>
          <a:lstStyle/>
          <a:p>
            <a:fld id="{B5CEABB6-07DC-46E8-9B57-56EC44A396E5}" type="slidenum">
              <a:rPr lang="en-US" smtClean="0"/>
              <a:pPr/>
              <a:t>7</a:t>
            </a:fld>
            <a:endParaRPr lang="en-US" dirty="0"/>
          </a:p>
        </p:txBody>
      </p:sp>
      <p:pic>
        <p:nvPicPr>
          <p:cNvPr id="8" name="Picture 7">
            <a:extLst>
              <a:ext uri="{FF2B5EF4-FFF2-40B4-BE49-F238E27FC236}">
                <a16:creationId xmlns:a16="http://schemas.microsoft.com/office/drawing/2014/main" xmlns="" id="{ADD5CB58-E22B-52B5-16AD-D7CF7E35A3A1}"/>
              </a:ext>
            </a:extLst>
          </p:cNvPr>
          <p:cNvPicPr>
            <a:picLocks noChangeAspect="1"/>
          </p:cNvPicPr>
          <p:nvPr/>
        </p:nvPicPr>
        <p:blipFill>
          <a:blip r:embed="rId3"/>
          <a:stretch>
            <a:fillRect/>
          </a:stretch>
        </p:blipFill>
        <p:spPr>
          <a:xfrm>
            <a:off x="1076533" y="1143783"/>
            <a:ext cx="8165805" cy="2635280"/>
          </a:xfrm>
          <a:prstGeom prst="rect">
            <a:avLst/>
          </a:prstGeom>
        </p:spPr>
      </p:pic>
    </p:spTree>
    <p:extLst>
      <p:ext uri="{BB962C8B-B14F-4D97-AF65-F5344CB8AC3E}">
        <p14:creationId xmlns:p14="http://schemas.microsoft.com/office/powerpoint/2010/main" val="3890351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1F9E535-3C6B-B86B-ECEB-992195B42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D66031A-53C3-7FFB-3E21-0DE3080BACEF}"/>
              </a:ext>
            </a:extLst>
          </p:cNvPr>
          <p:cNvSpPr>
            <a:spLocks noGrp="1"/>
          </p:cNvSpPr>
          <p:nvPr>
            <p:ph type="title"/>
          </p:nvPr>
        </p:nvSpPr>
        <p:spPr>
          <a:xfrm>
            <a:off x="914399" y="365125"/>
            <a:ext cx="7273637" cy="587375"/>
          </a:xfrm>
        </p:spPr>
        <p:txBody>
          <a:bodyPr>
            <a:normAutofit fontScale="90000"/>
          </a:bodyPr>
          <a:lstStyle/>
          <a:p>
            <a:r>
              <a:rPr lang="en-IN" dirty="0">
                <a:latin typeface="Arial" panose="020B0604020202020204" pitchFamily="34" charset="0"/>
                <a:cs typeface="Arial" panose="020B0604020202020204" pitchFamily="34" charset="0"/>
              </a:rPr>
              <a:t>3.Grade and sub grade wise </a:t>
            </a:r>
            <a:r>
              <a:rPr lang="en-IN" dirty="0" err="1">
                <a:latin typeface="Arial" panose="020B0604020202020204" pitchFamily="34" charset="0"/>
                <a:cs typeface="Arial" panose="020B0604020202020204" pitchFamily="34" charset="0"/>
              </a:rPr>
              <a:t>revol_bal</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xmlns="" id="{05B9B5F5-5E96-3ADC-5DCE-81A1CC972498}"/>
              </a:ext>
            </a:extLst>
          </p:cNvPr>
          <p:cNvSpPr>
            <a:spLocks noGrp="1"/>
          </p:cNvSpPr>
          <p:nvPr>
            <p:ph sz="quarter" idx="10"/>
          </p:nvPr>
        </p:nvSpPr>
        <p:spPr>
          <a:xfrm>
            <a:off x="1076533" y="3861137"/>
            <a:ext cx="9651338" cy="2193834"/>
          </a:xfrm>
        </p:spPr>
        <p:txBody>
          <a:bodyPr>
            <a:normAutofit/>
          </a:bodyPr>
          <a:lstStyle/>
          <a:p>
            <a:pPr marL="0" indent="0">
              <a:spcBef>
                <a:spcPts val="0"/>
              </a:spcBef>
              <a:spcAft>
                <a:spcPts val="1200"/>
              </a:spcAft>
              <a:buNone/>
            </a:pPr>
            <a:r>
              <a:rPr lang="en-GB" b="1" i="0" dirty="0">
                <a:solidFill>
                  <a:srgbClr val="0D0D0D"/>
                </a:solidFill>
                <a:effectLst/>
                <a:latin typeface="Söhne"/>
              </a:rPr>
              <a:t>Observation: </a:t>
            </a:r>
            <a:r>
              <a:rPr lang="en-GB" b="0" i="0" dirty="0">
                <a:solidFill>
                  <a:srgbClr val="0D0D0D"/>
                </a:solidFill>
                <a:effectLst/>
                <a:latin typeface="Söhne"/>
              </a:rPr>
              <a:t>Sub-grade B3 within grade B accounts for a notable 7.47% of the total sum of revolving balance (</a:t>
            </a:r>
            <a:r>
              <a:rPr lang="en-GB" b="0" i="0" dirty="0" err="1">
                <a:solidFill>
                  <a:srgbClr val="0D0D0D"/>
                </a:solidFill>
                <a:effectLst/>
                <a:latin typeface="Söhne"/>
              </a:rPr>
              <a:t>revol_bal</a:t>
            </a:r>
            <a:r>
              <a:rPr lang="en-GB" b="0" i="0" dirty="0">
                <a:solidFill>
                  <a:srgbClr val="0D0D0D"/>
                </a:solidFill>
                <a:effectLst/>
                <a:latin typeface="Söhne"/>
              </a:rPr>
              <a:t>). </a:t>
            </a:r>
          </a:p>
          <a:p>
            <a:pPr marL="0" indent="0">
              <a:spcBef>
                <a:spcPts val="0"/>
              </a:spcBef>
              <a:spcAft>
                <a:spcPts val="1200"/>
              </a:spcAft>
              <a:buNone/>
            </a:pPr>
            <a:r>
              <a:rPr lang="en-GB" b="1" i="0" dirty="0">
                <a:solidFill>
                  <a:srgbClr val="0D0D0D"/>
                </a:solidFill>
                <a:effectLst/>
                <a:latin typeface="Söhne"/>
              </a:rPr>
              <a:t>Suggestion: </a:t>
            </a:r>
            <a:r>
              <a:rPr lang="en-GB" b="0" i="0" dirty="0">
                <a:solidFill>
                  <a:srgbClr val="0D0D0D"/>
                </a:solidFill>
                <a:effectLst/>
                <a:latin typeface="Söhne"/>
              </a:rPr>
              <a:t>Conduct further analysis to understand the characteristics of borrowers falling under sub-grade B3 to identify any specific risk factors or patterns influencing their revolving balance. This understanding can inform credit risk assessment and help tailor lending strategies for borrowers in this sub-grade.</a:t>
            </a:r>
            <a:endParaRPr lang="en-US" sz="2000" b="1" cap="none"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xmlns="" id="{8F65A4A8-2D22-DD31-ADE2-BF94845831F5}"/>
              </a:ext>
            </a:extLst>
          </p:cNvPr>
          <p:cNvSpPr>
            <a:spLocks noGrp="1"/>
          </p:cNvSpPr>
          <p:nvPr>
            <p:ph type="sldNum" sz="quarter" idx="4"/>
          </p:nvPr>
        </p:nvSpPr>
        <p:spPr/>
        <p:txBody>
          <a:bodyPr/>
          <a:lstStyle/>
          <a:p>
            <a:fld id="{B5CEABB6-07DC-46E8-9B57-56EC44A396E5}" type="slidenum">
              <a:rPr lang="en-US" smtClean="0"/>
              <a:pPr/>
              <a:t>8</a:t>
            </a:fld>
            <a:endParaRPr lang="en-US" dirty="0"/>
          </a:p>
        </p:txBody>
      </p:sp>
      <p:pic>
        <p:nvPicPr>
          <p:cNvPr id="7" name="Picture 6">
            <a:extLst>
              <a:ext uri="{FF2B5EF4-FFF2-40B4-BE49-F238E27FC236}">
                <a16:creationId xmlns:a16="http://schemas.microsoft.com/office/drawing/2014/main" xmlns="" id="{31A2216A-E44E-AC68-7D58-66C62769ED0C}"/>
              </a:ext>
            </a:extLst>
          </p:cNvPr>
          <p:cNvPicPr>
            <a:picLocks noChangeAspect="1"/>
          </p:cNvPicPr>
          <p:nvPr/>
        </p:nvPicPr>
        <p:blipFill>
          <a:blip r:embed="rId3"/>
          <a:stretch>
            <a:fillRect/>
          </a:stretch>
        </p:blipFill>
        <p:spPr>
          <a:xfrm>
            <a:off x="3524918" y="1571213"/>
            <a:ext cx="5142163" cy="1941506"/>
          </a:xfrm>
          <a:prstGeom prst="rect">
            <a:avLst/>
          </a:prstGeom>
        </p:spPr>
      </p:pic>
    </p:spTree>
    <p:extLst>
      <p:ext uri="{BB962C8B-B14F-4D97-AF65-F5344CB8AC3E}">
        <p14:creationId xmlns:p14="http://schemas.microsoft.com/office/powerpoint/2010/main" val="115230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B6EEBB4-7976-A5B7-20E7-775A83718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F0EB0FB-B54A-B2CF-0F15-246B9A6B7396}"/>
              </a:ext>
            </a:extLst>
          </p:cNvPr>
          <p:cNvSpPr>
            <a:spLocks noGrp="1"/>
          </p:cNvSpPr>
          <p:nvPr>
            <p:ph type="title"/>
          </p:nvPr>
        </p:nvSpPr>
        <p:spPr>
          <a:xfrm>
            <a:off x="914399" y="365125"/>
            <a:ext cx="7273637" cy="783318"/>
          </a:xfrm>
        </p:spPr>
        <p:txBody>
          <a:bodyPr>
            <a:normAutofit fontScale="90000"/>
          </a:bodyPr>
          <a:lstStyle/>
          <a:p>
            <a:r>
              <a:rPr lang="en-IN" dirty="0">
                <a:latin typeface="Arial" panose="020B0604020202020204" pitchFamily="34" charset="0"/>
                <a:cs typeface="Arial" panose="020B0604020202020204" pitchFamily="34" charset="0"/>
              </a:rPr>
              <a:t>4.State wise and month wise loan status</a:t>
            </a:r>
          </a:p>
        </p:txBody>
      </p:sp>
      <p:sp>
        <p:nvSpPr>
          <p:cNvPr id="3" name="Content Placeholder 2">
            <a:extLst>
              <a:ext uri="{FF2B5EF4-FFF2-40B4-BE49-F238E27FC236}">
                <a16:creationId xmlns:a16="http://schemas.microsoft.com/office/drawing/2014/main" xmlns="" id="{E3D28322-B4CD-D6F9-F022-239C4A3F56CE}"/>
              </a:ext>
            </a:extLst>
          </p:cNvPr>
          <p:cNvSpPr>
            <a:spLocks noGrp="1"/>
          </p:cNvSpPr>
          <p:nvPr>
            <p:ph sz="quarter" idx="10"/>
          </p:nvPr>
        </p:nvSpPr>
        <p:spPr>
          <a:xfrm>
            <a:off x="1076533" y="3861137"/>
            <a:ext cx="9651338" cy="2193834"/>
          </a:xfrm>
        </p:spPr>
        <p:txBody>
          <a:bodyPr>
            <a:normAutofit/>
          </a:bodyPr>
          <a:lstStyle/>
          <a:p>
            <a:pPr marL="0" indent="0">
              <a:spcBef>
                <a:spcPts val="0"/>
              </a:spcBef>
              <a:spcAft>
                <a:spcPts val="1200"/>
              </a:spcAft>
              <a:buNone/>
            </a:pPr>
            <a:r>
              <a:rPr lang="en-GB" b="1" i="0" dirty="0">
                <a:solidFill>
                  <a:srgbClr val="0D0D0D"/>
                </a:solidFill>
                <a:effectLst/>
                <a:latin typeface="Söhne"/>
              </a:rPr>
              <a:t>Observation: </a:t>
            </a:r>
            <a:r>
              <a:rPr lang="en-GB" b="0" i="0" dirty="0">
                <a:solidFill>
                  <a:srgbClr val="0D0D0D"/>
                </a:solidFill>
                <a:effectLst/>
                <a:latin typeface="Söhne"/>
              </a:rPr>
              <a:t>Across 31 states, the total loan amount disbursed sums up to $403,695,875, with an average loan amount of $13,022,447.58. </a:t>
            </a:r>
          </a:p>
          <a:p>
            <a:pPr marL="0" indent="0">
              <a:spcBef>
                <a:spcPts val="0"/>
              </a:spcBef>
              <a:spcAft>
                <a:spcPts val="1200"/>
              </a:spcAft>
              <a:buNone/>
            </a:pPr>
            <a:r>
              <a:rPr lang="en-GB" b="1" i="0" dirty="0">
                <a:solidFill>
                  <a:srgbClr val="0D0D0D"/>
                </a:solidFill>
                <a:effectLst/>
                <a:latin typeface="Söhne"/>
              </a:rPr>
              <a:t>Suggestion: </a:t>
            </a:r>
            <a:r>
              <a:rPr lang="en-GB" b="0" i="0" dirty="0" err="1">
                <a:solidFill>
                  <a:srgbClr val="0D0D0D"/>
                </a:solidFill>
                <a:effectLst/>
                <a:latin typeface="Söhne"/>
              </a:rPr>
              <a:t>Analyze</a:t>
            </a:r>
            <a:r>
              <a:rPr lang="en-GB" b="0" i="0" dirty="0">
                <a:solidFill>
                  <a:srgbClr val="0D0D0D"/>
                </a:solidFill>
                <a:effectLst/>
                <a:latin typeface="Söhne"/>
              </a:rPr>
              <a:t> the distribution of loan amounts across different states and months to identify regions or time periods exhibiting higher or lower loan demand. Utilize this information to optimize resource allocation and marketing efforts in regions with higher demand or to address potential gaps in lending opportunities in other regions.</a:t>
            </a:r>
            <a:endParaRPr lang="en-US" sz="2000" b="1" cap="none"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xmlns="" id="{5E8DD7A9-68E2-E872-1CBE-243203D5DB4F}"/>
              </a:ext>
            </a:extLst>
          </p:cNvPr>
          <p:cNvSpPr>
            <a:spLocks noGrp="1"/>
          </p:cNvSpPr>
          <p:nvPr>
            <p:ph type="sldNum" sz="quarter" idx="4"/>
          </p:nvPr>
        </p:nvSpPr>
        <p:spPr/>
        <p:txBody>
          <a:bodyPr/>
          <a:lstStyle/>
          <a:p>
            <a:fld id="{B5CEABB6-07DC-46E8-9B57-56EC44A396E5}" type="slidenum">
              <a:rPr lang="en-US" smtClean="0"/>
              <a:pPr/>
              <a:t>9</a:t>
            </a:fld>
            <a:endParaRPr lang="en-US" dirty="0"/>
          </a:p>
        </p:txBody>
      </p:sp>
      <p:pic>
        <p:nvPicPr>
          <p:cNvPr id="9" name="Picture 8">
            <a:extLst>
              <a:ext uri="{FF2B5EF4-FFF2-40B4-BE49-F238E27FC236}">
                <a16:creationId xmlns:a16="http://schemas.microsoft.com/office/drawing/2014/main" xmlns="" id="{9EAF9ABB-3DC6-02F0-C7FF-DD324AED7D73}"/>
              </a:ext>
            </a:extLst>
          </p:cNvPr>
          <p:cNvPicPr>
            <a:picLocks noChangeAspect="1"/>
          </p:cNvPicPr>
          <p:nvPr/>
        </p:nvPicPr>
        <p:blipFill>
          <a:blip r:embed="rId3"/>
          <a:stretch>
            <a:fillRect/>
          </a:stretch>
        </p:blipFill>
        <p:spPr>
          <a:xfrm>
            <a:off x="2321958" y="1284269"/>
            <a:ext cx="5217315" cy="2303391"/>
          </a:xfrm>
          <a:prstGeom prst="rect">
            <a:avLst/>
          </a:prstGeom>
        </p:spPr>
      </p:pic>
    </p:spTree>
    <p:extLst>
      <p:ext uri="{BB962C8B-B14F-4D97-AF65-F5344CB8AC3E}">
        <p14:creationId xmlns:p14="http://schemas.microsoft.com/office/powerpoint/2010/main" val="12490477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AB045227-5724-4DBF-9712-031B1BFB2C3C}">
  <ds:schemaRefs>
    <ds:schemaRef ds:uri="http://schemas.microsoft.com/sharepoint/v3"/>
    <ds:schemaRef ds:uri="http://purl.org/dc/terms/"/>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230e9df3-be65-4c73-a93b-d1236ebd677e"/>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117</TotalTime>
  <Words>589</Words>
  <Application>Microsoft Office PowerPoint</Application>
  <PresentationFormat>Widescreen</PresentationFormat>
  <Paragraphs>69</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Söhne</vt:lpstr>
      <vt:lpstr>Tenorite</vt:lpstr>
      <vt:lpstr>Custom</vt:lpstr>
      <vt:lpstr>Bank Analysis </vt:lpstr>
      <vt:lpstr>Group - 3</vt:lpstr>
      <vt:lpstr>Introduction</vt:lpstr>
      <vt:lpstr>KPI</vt:lpstr>
      <vt:lpstr>Tools used</vt:lpstr>
      <vt:lpstr>1.Year wise loan amount Stats </vt:lpstr>
      <vt:lpstr>2.Total Payment for Verified Status Vs Total Payment for Non Verified Status</vt:lpstr>
      <vt:lpstr>3.Grade and sub grade wise revol_bal</vt:lpstr>
      <vt:lpstr>4.State wise and month wise loan status</vt:lpstr>
      <vt:lpstr>5.Home ownership Vs last payment date stats</vt:lpstr>
      <vt:lpstr>Excel dashboard</vt:lpstr>
      <vt:lpstr>powerbi dashboard</vt:lpstr>
      <vt:lpstr>Tableau dashboard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Analysis</dc:title>
  <dc:creator>Deepanjan Dey</dc:creator>
  <cp:lastModifiedBy>HP</cp:lastModifiedBy>
  <cp:revision>3</cp:revision>
  <dcterms:created xsi:type="dcterms:W3CDTF">2024-03-03T04:57:29Z</dcterms:created>
  <dcterms:modified xsi:type="dcterms:W3CDTF">2024-06-29T06:06:52Z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